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378" y="-5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1143"/>
            <a:ext cx="10692383" cy="60137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297" y="2249931"/>
            <a:ext cx="2473451" cy="24638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1802" y="771143"/>
            <a:ext cx="1415796" cy="10073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5202" y="6111240"/>
            <a:ext cx="877824" cy="67360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9156069" y="771143"/>
            <a:ext cx="600710" cy="1003300"/>
          </a:xfrm>
          <a:custGeom>
            <a:avLst/>
            <a:gdLst/>
            <a:ahLst/>
            <a:cxnLst/>
            <a:rect l="l" t="t" r="r" b="b"/>
            <a:pathLst>
              <a:path w="600709" h="1003300">
                <a:moveTo>
                  <a:pt x="600455" y="1002791"/>
                </a:moveTo>
                <a:lnTo>
                  <a:pt x="600455" y="0"/>
                </a:lnTo>
                <a:lnTo>
                  <a:pt x="0" y="0"/>
                </a:lnTo>
                <a:lnTo>
                  <a:pt x="0" y="1002791"/>
                </a:lnTo>
                <a:lnTo>
                  <a:pt x="600455" y="1002791"/>
                </a:lnTo>
                <a:close/>
              </a:path>
            </a:pathLst>
          </a:custGeom>
          <a:solidFill>
            <a:srgbClr val="AF1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27438" y="2658874"/>
            <a:ext cx="6238522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71143"/>
            <a:ext cx="10692383" cy="6013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799" y="2780794"/>
            <a:ext cx="8939800" cy="1628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799" y="2780794"/>
            <a:ext cx="8939800" cy="1628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lexandra.mendoza-caminade@ut-capitole.fr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1143"/>
            <a:ext cx="10692765" cy="6014085"/>
            <a:chOff x="0" y="771143"/>
            <a:chExt cx="10692765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1297" y="2249931"/>
              <a:ext cx="2473451" cy="2463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1802" y="771143"/>
              <a:ext cx="1415796" cy="1007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5202" y="6111240"/>
              <a:ext cx="877824" cy="6736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56069" y="771143"/>
              <a:ext cx="600710" cy="1003300"/>
            </a:xfrm>
            <a:custGeom>
              <a:avLst/>
              <a:gdLst/>
              <a:ahLst/>
              <a:cxnLst/>
              <a:rect l="l" t="t" r="r" b="b"/>
              <a:pathLst>
                <a:path w="600709" h="1003300">
                  <a:moveTo>
                    <a:pt x="600455" y="1002791"/>
                  </a:moveTo>
                  <a:lnTo>
                    <a:pt x="600455" y="0"/>
                  </a:lnTo>
                  <a:lnTo>
                    <a:pt x="0" y="0"/>
                  </a:lnTo>
                  <a:lnTo>
                    <a:pt x="0" y="1002791"/>
                  </a:lnTo>
                  <a:lnTo>
                    <a:pt x="600455" y="1002791"/>
                  </a:lnTo>
                  <a:close/>
                </a:path>
              </a:pathLst>
            </a:custGeom>
            <a:solidFill>
              <a:srgbClr val="AF1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876799" y="2780794"/>
            <a:ext cx="8939800" cy="16292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" marR="5080">
              <a:lnSpc>
                <a:spcPct val="100000"/>
              </a:lnSpc>
              <a:spcBef>
                <a:spcPts val="105"/>
              </a:spcBef>
            </a:pPr>
            <a:r>
              <a:rPr lang="en-US" spc="-40"/>
              <a:t>Bảo vệ đa dạng sinh học và quy định về sở hữu trí tuệ:một liên minh không thành công?</a:t>
            </a:r>
            <a:endParaRPr spc="-65" dirty="0"/>
          </a:p>
        </p:txBody>
      </p:sp>
      <p:sp>
        <p:nvSpPr>
          <p:cNvPr id="8" name="object 8"/>
          <p:cNvSpPr txBox="1"/>
          <p:nvPr/>
        </p:nvSpPr>
        <p:spPr>
          <a:xfrm>
            <a:off x="1082937" y="4984500"/>
            <a:ext cx="404939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100" dirty="0">
                <a:solidFill>
                  <a:srgbClr val="8AD0D6"/>
                </a:solidFill>
                <a:latin typeface="Verdana"/>
                <a:cs typeface="Verdana"/>
              </a:rPr>
              <a:t>p</a:t>
            </a:r>
            <a:r>
              <a:rPr sz="1750" spc="145" dirty="0">
                <a:solidFill>
                  <a:srgbClr val="8AD0D6"/>
                </a:solidFill>
                <a:latin typeface="Verdana"/>
                <a:cs typeface="Verdana"/>
              </a:rPr>
              <a:t>a</a:t>
            </a:r>
            <a:r>
              <a:rPr sz="1750" spc="-220" dirty="0">
                <a:solidFill>
                  <a:srgbClr val="8AD0D6"/>
                </a:solidFill>
                <a:latin typeface="Verdana"/>
                <a:cs typeface="Verdana"/>
              </a:rPr>
              <a:t>r</a:t>
            </a:r>
            <a:r>
              <a:rPr sz="1750" spc="30" dirty="0">
                <a:solidFill>
                  <a:srgbClr val="8AD0D6"/>
                </a:solidFill>
                <a:latin typeface="Times New Roman"/>
                <a:cs typeface="Times New Roman"/>
              </a:rPr>
              <a:t> </a:t>
            </a:r>
            <a:r>
              <a:rPr sz="1750" spc="114" dirty="0">
                <a:solidFill>
                  <a:srgbClr val="8AD0D6"/>
                </a:solidFill>
                <a:latin typeface="Verdana"/>
                <a:cs typeface="Verdana"/>
              </a:rPr>
              <a:t>A</a:t>
            </a:r>
            <a:r>
              <a:rPr sz="1750" spc="-125" dirty="0">
                <a:solidFill>
                  <a:srgbClr val="8AD0D6"/>
                </a:solidFill>
                <a:latin typeface="Verdana"/>
                <a:cs typeface="Verdana"/>
              </a:rPr>
              <a:t>l</a:t>
            </a:r>
            <a:r>
              <a:rPr sz="1750" spc="95" dirty="0">
                <a:solidFill>
                  <a:srgbClr val="8AD0D6"/>
                </a:solidFill>
                <a:latin typeface="Verdana"/>
                <a:cs typeface="Verdana"/>
              </a:rPr>
              <a:t>e</a:t>
            </a:r>
            <a:r>
              <a:rPr sz="1750" spc="-200" dirty="0">
                <a:solidFill>
                  <a:srgbClr val="8AD0D6"/>
                </a:solidFill>
                <a:latin typeface="Verdana"/>
                <a:cs typeface="Verdana"/>
              </a:rPr>
              <a:t>x</a:t>
            </a:r>
            <a:r>
              <a:rPr sz="1750" spc="145" dirty="0">
                <a:solidFill>
                  <a:srgbClr val="8AD0D6"/>
                </a:solidFill>
                <a:latin typeface="Verdana"/>
                <a:cs typeface="Verdana"/>
              </a:rPr>
              <a:t>a</a:t>
            </a:r>
            <a:r>
              <a:rPr sz="1750" spc="-45" dirty="0">
                <a:solidFill>
                  <a:srgbClr val="8AD0D6"/>
                </a:solidFill>
                <a:latin typeface="Verdana"/>
                <a:cs typeface="Verdana"/>
              </a:rPr>
              <a:t>n</a:t>
            </a:r>
            <a:r>
              <a:rPr sz="1750" spc="100" dirty="0">
                <a:solidFill>
                  <a:srgbClr val="8AD0D6"/>
                </a:solidFill>
                <a:latin typeface="Verdana"/>
                <a:cs typeface="Verdana"/>
              </a:rPr>
              <a:t>d</a:t>
            </a:r>
            <a:r>
              <a:rPr sz="1750" spc="-220" dirty="0">
                <a:solidFill>
                  <a:srgbClr val="8AD0D6"/>
                </a:solidFill>
                <a:latin typeface="Verdana"/>
                <a:cs typeface="Verdana"/>
              </a:rPr>
              <a:t>r</a:t>
            </a:r>
            <a:r>
              <a:rPr sz="1750" spc="145" dirty="0">
                <a:solidFill>
                  <a:srgbClr val="8AD0D6"/>
                </a:solidFill>
                <a:latin typeface="Verdana"/>
                <a:cs typeface="Verdana"/>
              </a:rPr>
              <a:t>a</a:t>
            </a:r>
            <a:r>
              <a:rPr sz="1750" spc="5" dirty="0">
                <a:solidFill>
                  <a:srgbClr val="8AD0D6"/>
                </a:solidFill>
                <a:latin typeface="Times New Roman"/>
                <a:cs typeface="Times New Roman"/>
              </a:rPr>
              <a:t> </a:t>
            </a:r>
            <a:r>
              <a:rPr sz="1750" spc="155" dirty="0">
                <a:solidFill>
                  <a:srgbClr val="8AD0D6"/>
                </a:solidFill>
                <a:latin typeface="Verdana"/>
                <a:cs typeface="Verdana"/>
              </a:rPr>
              <a:t>M</a:t>
            </a:r>
            <a:r>
              <a:rPr sz="1750" spc="-175" dirty="0">
                <a:solidFill>
                  <a:srgbClr val="8AD0D6"/>
                </a:solidFill>
                <a:latin typeface="Verdana"/>
                <a:cs typeface="Verdana"/>
              </a:rPr>
              <a:t>E</a:t>
            </a:r>
            <a:r>
              <a:rPr sz="1750" spc="-15" dirty="0">
                <a:solidFill>
                  <a:srgbClr val="8AD0D6"/>
                </a:solidFill>
                <a:latin typeface="Verdana"/>
                <a:cs typeface="Verdana"/>
              </a:rPr>
              <a:t>N</a:t>
            </a:r>
            <a:r>
              <a:rPr sz="1750" spc="-45" dirty="0">
                <a:solidFill>
                  <a:srgbClr val="8AD0D6"/>
                </a:solidFill>
                <a:latin typeface="Verdana"/>
                <a:cs typeface="Verdana"/>
              </a:rPr>
              <a:t>D</a:t>
            </a:r>
            <a:r>
              <a:rPr sz="1750" spc="145" dirty="0">
                <a:solidFill>
                  <a:srgbClr val="8AD0D6"/>
                </a:solidFill>
                <a:latin typeface="Verdana"/>
                <a:cs typeface="Verdana"/>
              </a:rPr>
              <a:t>O</a:t>
            </a:r>
            <a:r>
              <a:rPr sz="1750" spc="-365" dirty="0">
                <a:solidFill>
                  <a:srgbClr val="8AD0D6"/>
                </a:solidFill>
                <a:latin typeface="Verdana"/>
                <a:cs typeface="Verdana"/>
              </a:rPr>
              <a:t>Z</a:t>
            </a:r>
            <a:r>
              <a:rPr sz="1750" spc="114" dirty="0">
                <a:solidFill>
                  <a:srgbClr val="8AD0D6"/>
                </a:solidFill>
                <a:latin typeface="Verdana"/>
                <a:cs typeface="Verdana"/>
              </a:rPr>
              <a:t>A</a:t>
            </a:r>
            <a:r>
              <a:rPr sz="1750" spc="-225" dirty="0">
                <a:solidFill>
                  <a:srgbClr val="8AD0D6"/>
                </a:solidFill>
                <a:latin typeface="Verdana"/>
                <a:cs typeface="Verdana"/>
              </a:rPr>
              <a:t>-</a:t>
            </a:r>
            <a:r>
              <a:rPr sz="1750" spc="175" dirty="0">
                <a:solidFill>
                  <a:srgbClr val="8AD0D6"/>
                </a:solidFill>
                <a:latin typeface="Verdana"/>
                <a:cs typeface="Verdana"/>
              </a:rPr>
              <a:t>C</a:t>
            </a:r>
            <a:r>
              <a:rPr sz="1750" spc="105" dirty="0">
                <a:solidFill>
                  <a:srgbClr val="8AD0D6"/>
                </a:solidFill>
                <a:latin typeface="Verdana"/>
                <a:cs typeface="Verdana"/>
              </a:rPr>
              <a:t>A</a:t>
            </a:r>
            <a:r>
              <a:rPr sz="1750" spc="145" dirty="0">
                <a:solidFill>
                  <a:srgbClr val="8AD0D6"/>
                </a:solidFill>
                <a:latin typeface="Verdana"/>
                <a:cs typeface="Verdana"/>
              </a:rPr>
              <a:t>M</a:t>
            </a:r>
            <a:r>
              <a:rPr sz="1750" spc="-135" dirty="0">
                <a:solidFill>
                  <a:srgbClr val="8AD0D6"/>
                </a:solidFill>
                <a:latin typeface="Verdana"/>
                <a:cs typeface="Verdana"/>
              </a:rPr>
              <a:t>I</a:t>
            </a:r>
            <a:r>
              <a:rPr sz="1750" spc="-254" dirty="0">
                <a:solidFill>
                  <a:srgbClr val="8AD0D6"/>
                </a:solidFill>
                <a:latin typeface="Verdana"/>
                <a:cs typeface="Verdana"/>
              </a:rPr>
              <a:t>N</a:t>
            </a:r>
            <a:r>
              <a:rPr sz="1750" spc="105" dirty="0">
                <a:solidFill>
                  <a:srgbClr val="8AD0D6"/>
                </a:solidFill>
                <a:latin typeface="Verdana"/>
                <a:cs typeface="Verdana"/>
              </a:rPr>
              <a:t>A</a:t>
            </a:r>
            <a:r>
              <a:rPr sz="1750" spc="-45" dirty="0">
                <a:solidFill>
                  <a:srgbClr val="8AD0D6"/>
                </a:solidFill>
                <a:latin typeface="Verdana"/>
                <a:cs typeface="Verdana"/>
              </a:rPr>
              <a:t>D</a:t>
            </a:r>
            <a:r>
              <a:rPr sz="1750" spc="-170" dirty="0">
                <a:solidFill>
                  <a:srgbClr val="8AD0D6"/>
                </a:solidFill>
                <a:latin typeface="Verdana"/>
                <a:cs typeface="Verdana"/>
              </a:rPr>
              <a:t>E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9125" y="1270509"/>
            <a:ext cx="19875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-195" dirty="0">
                <a:latin typeface="Verdana"/>
                <a:cs typeface="Verdana"/>
              </a:rPr>
              <a:t>1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1143"/>
            <a:ext cx="10692765" cy="6014085"/>
            <a:chOff x="0" y="771143"/>
            <a:chExt cx="10692765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1297" y="2249931"/>
              <a:ext cx="2473451" cy="2463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1802" y="771143"/>
              <a:ext cx="1415796" cy="1007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5202" y="6111240"/>
              <a:ext cx="877824" cy="6736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56069" y="771143"/>
              <a:ext cx="600710" cy="1003300"/>
            </a:xfrm>
            <a:custGeom>
              <a:avLst/>
              <a:gdLst/>
              <a:ahLst/>
              <a:cxnLst/>
              <a:rect l="l" t="t" r="r" b="b"/>
              <a:pathLst>
                <a:path w="600709" h="1003300">
                  <a:moveTo>
                    <a:pt x="600455" y="1002791"/>
                  </a:moveTo>
                  <a:lnTo>
                    <a:pt x="600455" y="0"/>
                  </a:lnTo>
                  <a:lnTo>
                    <a:pt x="0" y="0"/>
                  </a:lnTo>
                  <a:lnTo>
                    <a:pt x="0" y="1002791"/>
                  </a:lnTo>
                  <a:lnTo>
                    <a:pt x="600455" y="1002791"/>
                  </a:lnTo>
                  <a:close/>
                </a:path>
              </a:pathLst>
            </a:custGeom>
            <a:solidFill>
              <a:srgbClr val="AF1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69805" y="996188"/>
            <a:ext cx="4581525" cy="114069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3650" spc="-85" smtClean="0"/>
              <a:t>Chúng ta nói về điều gì</a:t>
            </a:r>
            <a:r>
              <a:rPr sz="3650" spc="185" smtClean="0"/>
              <a:t>?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9805" y="2471422"/>
            <a:ext cx="8334375" cy="3302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1011555" indent="-300355">
              <a:lnSpc>
                <a:spcPct val="100000"/>
              </a:lnSpc>
              <a:spcBef>
                <a:spcPts val="100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pc="25" smtClean="0">
                <a:solidFill>
                  <a:srgbClr val="FFFFFF"/>
                </a:solidFill>
                <a:latin typeface="Verdana"/>
                <a:cs typeface="Verdana"/>
              </a:rPr>
              <a:t> Quy định quyền tiếp cận thực vật, rộng hơn là nguồn gen  của đa dạng sinh học</a:t>
            </a:r>
            <a:r>
              <a:rPr lang="en-US" sz="1750" spc="-155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en-US" sz="1750" spc="-25" smtClean="0">
                <a:solidFill>
                  <a:srgbClr val="FFFFFF"/>
                </a:solidFill>
                <a:latin typeface="Verdana"/>
                <a:cs typeface="Verdana"/>
              </a:rPr>
              <a:t>Các vấn đề</a:t>
            </a:r>
            <a:r>
              <a:rPr sz="1750" spc="2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50" spc="-31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750">
              <a:latin typeface="Verdana"/>
              <a:cs typeface="Verdana"/>
            </a:endParaRPr>
          </a:p>
          <a:p>
            <a:pPr marL="662940" marR="5080" indent="-250190">
              <a:lnSpc>
                <a:spcPct val="101899"/>
              </a:lnSpc>
              <a:spcBef>
                <a:spcPts val="875"/>
              </a:spcBef>
            </a:pPr>
            <a:r>
              <a:rPr sz="1250" spc="-145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250" spc="-20">
                <a:solidFill>
                  <a:srgbClr val="8AD0D6"/>
                </a:solidFill>
                <a:latin typeface="Microsoft Sans Serif"/>
                <a:cs typeface="Microsoft Sans Serif"/>
              </a:rPr>
              <a:t> </a:t>
            </a:r>
            <a:r>
              <a:rPr lang="vi-VN" sz="1550" spc="-40" smtClean="0">
                <a:solidFill>
                  <a:srgbClr val="FFFFFF"/>
                </a:solidFill>
                <a:latin typeface="Verdana"/>
                <a:cs typeface="Verdana"/>
              </a:rPr>
              <a:t>Nguy cơ </a:t>
            </a:r>
            <a:r>
              <a:rPr lang="en-US" sz="1550" spc="-40" smtClean="0">
                <a:solidFill>
                  <a:srgbClr val="FFFFFF"/>
                </a:solidFill>
                <a:latin typeface="Verdana"/>
                <a:cs typeface="Verdana"/>
              </a:rPr>
              <a:t>thương mại hóa </a:t>
            </a:r>
            <a:r>
              <a:rPr lang="vi-VN" sz="1550" spc="-40" smtClean="0">
                <a:solidFill>
                  <a:srgbClr val="FFFFFF"/>
                </a:solidFill>
                <a:latin typeface="Verdana"/>
                <a:cs typeface="Verdana"/>
              </a:rPr>
              <a:t>và tư nhân hóa các nguồn tài nguyên sinh học và kiến ​​thức truyền thống</a:t>
            </a:r>
            <a:r>
              <a:rPr lang="en-US" sz="1550" spc="-40" smtClean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lang="vi-VN" sz="1550" spc="-40" smtClean="0">
                <a:solidFill>
                  <a:srgbClr val="FFFFFF"/>
                </a:solidFill>
                <a:latin typeface="Verdana"/>
                <a:cs typeface="Verdana"/>
              </a:rPr>
              <a:t> gây phương hại đến việc bảo vệ đa dạng sinh học</a:t>
            </a:r>
            <a:r>
              <a:rPr sz="1550" spc="-35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50">
              <a:latin typeface="Verdana"/>
              <a:cs typeface="Verdana"/>
            </a:endParaRPr>
          </a:p>
          <a:p>
            <a:pPr marL="413384">
              <a:lnSpc>
                <a:spcPct val="100000"/>
              </a:lnSpc>
              <a:spcBef>
                <a:spcPts val="910"/>
              </a:spcBef>
            </a:pPr>
            <a:r>
              <a:rPr sz="1250" spc="-145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250" spc="-145">
                <a:solidFill>
                  <a:srgbClr val="8AD0D6"/>
                </a:solidFill>
                <a:latin typeface="Times New Roman"/>
                <a:cs typeface="Times New Roman"/>
              </a:rPr>
              <a:t>  </a:t>
            </a:r>
            <a:r>
              <a:rPr sz="1250" spc="-80">
                <a:solidFill>
                  <a:srgbClr val="8AD0D6"/>
                </a:solidFill>
                <a:latin typeface="Times New Roman"/>
                <a:cs typeface="Times New Roman"/>
              </a:rPr>
              <a:t> </a:t>
            </a:r>
            <a:r>
              <a:rPr lang="en-US" sz="1550" spc="-5" smtClean="0">
                <a:solidFill>
                  <a:srgbClr val="FFFFFF"/>
                </a:solidFill>
                <a:latin typeface="Verdana"/>
                <a:cs typeface="Times New Roman"/>
              </a:rPr>
              <a:t>Những </a:t>
            </a:r>
            <a:r>
              <a:rPr lang="en-US" sz="1550" spc="-5" smtClean="0">
                <a:solidFill>
                  <a:srgbClr val="FFFFFF"/>
                </a:solidFill>
                <a:latin typeface="Verdana"/>
                <a:cs typeface="Verdana"/>
              </a:rPr>
              <a:t>vi phạm về bản quyền sinh học : đến mức thái quá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Verdana"/>
              <a:cs typeface="Verdana"/>
            </a:endParaRPr>
          </a:p>
          <a:p>
            <a:pPr marL="312420" marR="346710" indent="-300355">
              <a:lnSpc>
                <a:spcPct val="100000"/>
              </a:lnSpc>
              <a:spcBef>
                <a:spcPts val="1550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fr-FR" sz="1750" spc="25" smtClean="0">
                <a:solidFill>
                  <a:srgbClr val="FFFFFF"/>
                </a:solidFill>
                <a:latin typeface="Verdana"/>
                <a:cs typeface="Verdana"/>
              </a:rPr>
              <a:t> Thông qua các quy định quốc tế, quốc gia và khu vực: hiệu quả của hệ thống? hiệu ứng ngăn cản nghiên cứu</a:t>
            </a:r>
            <a:r>
              <a:rPr sz="1750" spc="25" smtClean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9125" y="1270509"/>
            <a:ext cx="19875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-195" dirty="0">
                <a:latin typeface="Verdana"/>
                <a:cs typeface="Verdana"/>
              </a:rPr>
              <a:t>2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1143"/>
            <a:ext cx="10692765" cy="6014085"/>
            <a:chOff x="0" y="771143"/>
            <a:chExt cx="10692765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1297" y="2249931"/>
              <a:ext cx="2473451" cy="2463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1802" y="771143"/>
              <a:ext cx="1415796" cy="1007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5202" y="6111240"/>
              <a:ext cx="877824" cy="6736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56069" y="771143"/>
              <a:ext cx="600710" cy="1003300"/>
            </a:xfrm>
            <a:custGeom>
              <a:avLst/>
              <a:gdLst/>
              <a:ahLst/>
              <a:cxnLst/>
              <a:rect l="l" t="t" r="r" b="b"/>
              <a:pathLst>
                <a:path w="600709" h="1003300">
                  <a:moveTo>
                    <a:pt x="600455" y="1002791"/>
                  </a:moveTo>
                  <a:lnTo>
                    <a:pt x="600455" y="0"/>
                  </a:lnTo>
                  <a:lnTo>
                    <a:pt x="0" y="0"/>
                  </a:lnTo>
                  <a:lnTo>
                    <a:pt x="0" y="1002791"/>
                  </a:lnTo>
                  <a:lnTo>
                    <a:pt x="600455" y="1002791"/>
                  </a:lnTo>
                  <a:close/>
                </a:path>
              </a:pathLst>
            </a:custGeom>
            <a:solidFill>
              <a:srgbClr val="AF1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6405" y="1189736"/>
            <a:ext cx="8375650" cy="7675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105"/>
              </a:spcBef>
            </a:pPr>
            <a:r>
              <a:rPr sz="2450" spc="-204" dirty="0"/>
              <a:t>1</a:t>
            </a:r>
            <a:r>
              <a:rPr sz="2450" spc="-204"/>
              <a:t>.</a:t>
            </a:r>
            <a:r>
              <a:rPr sz="2450" spc="-200"/>
              <a:t> </a:t>
            </a:r>
            <a:r>
              <a:rPr lang="fr-FR" sz="2450" spc="-140"/>
              <a:t>Nhận thức về sự cần thiết của quy định tiếp cận nguồn gen đa dạng sinh học</a:t>
            </a:r>
            <a:endParaRPr sz="2450"/>
          </a:p>
        </p:txBody>
      </p:sp>
      <p:sp>
        <p:nvSpPr>
          <p:cNvPr id="8" name="object 8"/>
          <p:cNvSpPr txBox="1"/>
          <p:nvPr/>
        </p:nvSpPr>
        <p:spPr>
          <a:xfrm>
            <a:off x="741561" y="2693926"/>
            <a:ext cx="8950325" cy="30087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1105535" indent="-300355">
              <a:lnSpc>
                <a:spcPct val="100000"/>
              </a:lnSpc>
              <a:spcBef>
                <a:spcPts val="100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pc="-15" smtClean="0">
                <a:solidFill>
                  <a:srgbClr val="FFFFFF"/>
                </a:solidFill>
                <a:latin typeface="Verdana"/>
                <a:cs typeface="Verdana"/>
              </a:rPr>
              <a:t> Nguyên tắc tự do tiếp cận thực vật, lưu thông tài nguyên, trao đổi – </a:t>
            </a:r>
            <a:r>
              <a:rPr lang="en-US" sz="1750" spc="-15" smtClean="0">
                <a:solidFill>
                  <a:srgbClr val="FFFFFF"/>
                </a:solidFill>
                <a:latin typeface="Verdana"/>
                <a:cs typeface="Verdana"/>
              </a:rPr>
              <a:t>miễn phí</a:t>
            </a: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en-US" sz="1750" spc="-325" smtClean="0">
                <a:solidFill>
                  <a:srgbClr val="FFFFFF"/>
                </a:solidFill>
                <a:latin typeface="Verdana"/>
                <a:cs typeface="Verdana"/>
              </a:rPr>
              <a:t>Quan  ngại  ngày  càng  tăng  ở   phạm  vi   quốc  tế </a:t>
            </a:r>
            <a:endParaRPr sz="175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312420" algn="l"/>
              </a:tabLst>
            </a:pPr>
            <a:r>
              <a:rPr sz="1400" spc="-170" smtClean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 smtClean="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mtClean="0">
                <a:solidFill>
                  <a:srgbClr val="FFFFFF"/>
                </a:solidFill>
                <a:latin typeface="Verdana"/>
                <a:cs typeface="Verdana"/>
              </a:rPr>
              <a:t> Thương mại hóa đa dạng sinh học: bằng sáng chế công nghệ sinh học</a:t>
            </a:r>
            <a:r>
              <a:rPr sz="1750" spc="-5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750" smtClean="0">
              <a:latin typeface="Verdana"/>
              <a:cs typeface="Verdana"/>
            </a:endParaRPr>
          </a:p>
          <a:p>
            <a:pPr marL="312420" marR="36195" indent="-300355">
              <a:lnSpc>
                <a:spcPct val="100600"/>
              </a:lnSpc>
              <a:spcBef>
                <a:spcPts val="865"/>
              </a:spcBef>
              <a:tabLst>
                <a:tab pos="312420" algn="l"/>
              </a:tabLst>
            </a:pPr>
            <a:r>
              <a:rPr sz="1400" spc="-170" smtClean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mtClean="0">
                <a:solidFill>
                  <a:srgbClr val="FFFFFF"/>
                </a:solidFill>
                <a:latin typeface="Verdana"/>
                <a:cs typeface="Verdana"/>
              </a:rPr>
              <a:t> Thao túng nguồn gen – chiếm đoạt </a:t>
            </a:r>
            <a:r>
              <a:rPr lang="en-US" sz="1750" smtClean="0">
                <a:solidFill>
                  <a:srgbClr val="FFFFFF"/>
                </a:solidFill>
                <a:latin typeface="Verdana"/>
                <a:cs typeface="Verdana"/>
              </a:rPr>
              <a:t>thông qua </a:t>
            </a:r>
            <a:r>
              <a:rPr lang="vi-VN" sz="1750" smtClean="0">
                <a:solidFill>
                  <a:srgbClr val="FFFFFF"/>
                </a:solidFill>
                <a:latin typeface="Verdana"/>
                <a:cs typeface="Verdana"/>
              </a:rPr>
              <a:t>bằng sáng chế: </a:t>
            </a:r>
            <a:r>
              <a:rPr lang="en-US" sz="1750" smtClean="0">
                <a:solidFill>
                  <a:srgbClr val="FFFFFF"/>
                </a:solidFill>
                <a:latin typeface="Verdana"/>
                <a:cs typeface="Verdana"/>
              </a:rPr>
              <a:t>chiếm dụng </a:t>
            </a:r>
            <a:r>
              <a:rPr lang="vi-VN" sz="1750" smtClean="0">
                <a:solidFill>
                  <a:srgbClr val="FFFFFF"/>
                </a:solidFill>
                <a:latin typeface="Verdana"/>
                <a:cs typeface="Verdana"/>
              </a:rPr>
              <a:t>quyền </a:t>
            </a:r>
            <a:r>
              <a:rPr lang="en-US" sz="1750" smtClean="0">
                <a:solidFill>
                  <a:srgbClr val="FFFFFF"/>
                </a:solidFill>
                <a:latin typeface="Verdana"/>
                <a:cs typeface="Verdana"/>
              </a:rPr>
              <a:t>tiếp cận </a:t>
            </a:r>
            <a:r>
              <a:rPr lang="vi-VN" sz="1750" smtClean="0">
                <a:solidFill>
                  <a:srgbClr val="FFFFFF"/>
                </a:solidFill>
                <a:latin typeface="Verdana"/>
                <a:cs typeface="Verdana"/>
              </a:rPr>
              <a:t>tài nguyên do con người thao túng – </a:t>
            </a:r>
            <a:r>
              <a:rPr lang="en-US" sz="1750" smtClean="0">
                <a:solidFill>
                  <a:srgbClr val="FFFFFF"/>
                </a:solidFill>
                <a:latin typeface="Verdana"/>
                <a:cs typeface="Verdana"/>
              </a:rPr>
              <a:t>tiếp cận mất phí</a:t>
            </a:r>
            <a:r>
              <a:rPr sz="1750" spc="-5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312420" marR="5080" indent="-300355">
              <a:lnSpc>
                <a:spcPct val="100000"/>
              </a:lnSpc>
              <a:spcBef>
                <a:spcPts val="1310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fr-FR" sz="1750" spc="-50" smtClean="0">
                <a:solidFill>
                  <a:srgbClr val="FFFFFF"/>
                </a:solidFill>
                <a:latin typeface="Verdana"/>
                <a:cs typeface="Verdana"/>
              </a:rPr>
              <a:t> Suy ngẫm của cộng đồng quốc tế về các quy tắc đạo đức liên quan đến việc sử dụng nguồn gen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9125" y="1270509"/>
            <a:ext cx="19875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-195" dirty="0">
                <a:latin typeface="Verdana"/>
                <a:cs typeface="Verdana"/>
              </a:rPr>
              <a:t>3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1143"/>
            <a:ext cx="10692765" cy="6014085"/>
            <a:chOff x="0" y="771143"/>
            <a:chExt cx="10692765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1297" y="2249931"/>
              <a:ext cx="2473451" cy="2463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1802" y="771143"/>
              <a:ext cx="1415796" cy="1007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5202" y="6111240"/>
              <a:ext cx="877824" cy="6736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56069" y="771143"/>
              <a:ext cx="600710" cy="1003300"/>
            </a:xfrm>
            <a:custGeom>
              <a:avLst/>
              <a:gdLst/>
              <a:ahLst/>
              <a:cxnLst/>
              <a:rect l="l" t="t" r="r" b="b"/>
              <a:pathLst>
                <a:path w="600709" h="1003300">
                  <a:moveTo>
                    <a:pt x="600455" y="1002791"/>
                  </a:moveTo>
                  <a:lnTo>
                    <a:pt x="600455" y="0"/>
                  </a:lnTo>
                  <a:lnTo>
                    <a:pt x="0" y="0"/>
                  </a:lnTo>
                  <a:lnTo>
                    <a:pt x="0" y="1002791"/>
                  </a:lnTo>
                  <a:lnTo>
                    <a:pt x="600455" y="1002791"/>
                  </a:lnTo>
                  <a:close/>
                </a:path>
              </a:pathLst>
            </a:custGeom>
            <a:solidFill>
              <a:srgbClr val="AF1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40599" y="1273556"/>
            <a:ext cx="6187440" cy="775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1495" marR="5080" indent="-1789430">
              <a:lnSpc>
                <a:spcPct val="100400"/>
              </a:lnSpc>
              <a:spcBef>
                <a:spcPts val="95"/>
              </a:spcBef>
            </a:pPr>
            <a:r>
              <a:rPr sz="2450" spc="-195" dirty="0"/>
              <a:t>2</a:t>
            </a:r>
            <a:r>
              <a:rPr sz="2450" spc="-215"/>
              <a:t>.</a:t>
            </a:r>
            <a:r>
              <a:rPr sz="2450" spc="50">
                <a:latin typeface="Times New Roman"/>
                <a:cs typeface="Times New Roman"/>
              </a:rPr>
              <a:t> </a:t>
            </a:r>
            <a:r>
              <a:rPr lang="fr-FR" sz="2450" spc="-229"/>
              <a:t>Sự xuất hiện của các quy định pháp lý về đa dạng sinh học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865" y="2690877"/>
            <a:ext cx="8654415" cy="24356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pc="5" smtClean="0">
                <a:solidFill>
                  <a:srgbClr val="FFFFFF"/>
                </a:solidFill>
                <a:latin typeface="Verdana"/>
                <a:cs typeface="Verdana"/>
              </a:rPr>
              <a:t>Công ước </a:t>
            </a:r>
            <a:r>
              <a:rPr lang="en-US" sz="1750" spc="5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vi-VN" sz="1750" spc="5" smtClean="0">
                <a:solidFill>
                  <a:srgbClr val="FFFFFF"/>
                </a:solidFill>
                <a:latin typeface="Verdana"/>
                <a:cs typeface="Verdana"/>
              </a:rPr>
              <a:t>a dạng sinh học (CBD): 1992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pc="-25" smtClean="0">
                <a:solidFill>
                  <a:srgbClr val="FFFFFF"/>
                </a:solidFill>
                <a:latin typeface="Verdana"/>
                <a:cs typeface="Verdana"/>
              </a:rPr>
              <a:t> Nghị định thư Nagoya: 29 tháng 10 năm 2010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fr-FR" sz="1750" spc="-40" smtClean="0">
                <a:solidFill>
                  <a:srgbClr val="FFFFFF"/>
                </a:solidFill>
                <a:latin typeface="Verdana"/>
                <a:cs typeface="Verdana"/>
              </a:rPr>
              <a:t> Không có hiệu lực trực tiếp của các văn bản quốc tế </a:t>
            </a:r>
            <a:r>
              <a:rPr sz="1750" spc="-60" smtClean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750">
              <a:latin typeface="Verdana"/>
              <a:cs typeface="Verdana"/>
            </a:endParaRPr>
          </a:p>
          <a:p>
            <a:pPr marL="662940" marR="5080" indent="-250190">
              <a:lnSpc>
                <a:spcPct val="101299"/>
              </a:lnSpc>
              <a:spcBef>
                <a:spcPts val="900"/>
              </a:spcBef>
            </a:pPr>
            <a:r>
              <a:rPr sz="1250" spc="-145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250" spc="-15">
                <a:solidFill>
                  <a:srgbClr val="8AD0D6"/>
                </a:solidFill>
                <a:latin typeface="Microsoft Sans Serif"/>
                <a:cs typeface="Microsoft Sans Serif"/>
              </a:rPr>
              <a:t> </a:t>
            </a:r>
            <a:r>
              <a:rPr lang="fr-FR" sz="1550" spc="-5" smtClean="0">
                <a:solidFill>
                  <a:srgbClr val="FFFFFF"/>
                </a:solidFill>
                <a:latin typeface="Verdana"/>
                <a:cs typeface="Verdana"/>
              </a:rPr>
              <a:t>Cần thông qua văn bản chuyên biệt để có thể áp dụng quy định ở từng quốc gia</a:t>
            </a:r>
            <a:r>
              <a:rPr sz="1550" spc="-65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50">
              <a:latin typeface="Verdana"/>
              <a:cs typeface="Verdana"/>
            </a:endParaRPr>
          </a:p>
          <a:p>
            <a:pPr marL="662940" marR="47625" indent="-250190">
              <a:lnSpc>
                <a:spcPct val="101899"/>
              </a:lnSpc>
              <a:spcBef>
                <a:spcPts val="875"/>
              </a:spcBef>
            </a:pPr>
            <a:r>
              <a:rPr sz="1250" spc="-145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250" spc="-140">
                <a:solidFill>
                  <a:srgbClr val="8AD0D6"/>
                </a:solidFill>
                <a:latin typeface="Microsoft Sans Serif"/>
                <a:cs typeface="Microsoft Sans Serif"/>
              </a:rPr>
              <a:t> </a:t>
            </a:r>
            <a:r>
              <a:rPr lang="fr-FR" sz="1550" spc="-40" smtClean="0">
                <a:solidFill>
                  <a:srgbClr val="FFFFFF"/>
                </a:solidFill>
                <a:latin typeface="Verdana"/>
                <a:cs typeface="Verdana"/>
              </a:rPr>
              <a:t>Văn bản quy phạm pháp luật khu vực và/hoặc quốc gia để áp dụng quy định về tiếp cận nguồn gen và tri thức truyền thống liên quan</a:t>
            </a:r>
            <a:r>
              <a:rPr sz="1550" spc="-2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9125" y="1270509"/>
            <a:ext cx="19875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-195" dirty="0">
                <a:latin typeface="Verdana"/>
                <a:cs typeface="Verdana"/>
              </a:rPr>
              <a:t>4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1143"/>
            <a:ext cx="10692765" cy="6014085"/>
            <a:chOff x="0" y="771143"/>
            <a:chExt cx="10692765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1297" y="2249931"/>
              <a:ext cx="2473451" cy="2463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1802" y="771143"/>
              <a:ext cx="1415796" cy="1007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5202" y="6111240"/>
              <a:ext cx="877824" cy="6736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56069" y="771143"/>
              <a:ext cx="600710" cy="1003300"/>
            </a:xfrm>
            <a:custGeom>
              <a:avLst/>
              <a:gdLst/>
              <a:ahLst/>
              <a:cxnLst/>
              <a:rect l="l" t="t" r="r" b="b"/>
              <a:pathLst>
                <a:path w="600709" h="1003300">
                  <a:moveTo>
                    <a:pt x="600455" y="1002791"/>
                  </a:moveTo>
                  <a:lnTo>
                    <a:pt x="600455" y="0"/>
                  </a:lnTo>
                  <a:lnTo>
                    <a:pt x="0" y="0"/>
                  </a:lnTo>
                  <a:lnTo>
                    <a:pt x="0" y="1002791"/>
                  </a:lnTo>
                  <a:lnTo>
                    <a:pt x="600455" y="1002791"/>
                  </a:lnTo>
                  <a:close/>
                </a:path>
              </a:pathLst>
            </a:custGeom>
            <a:solidFill>
              <a:srgbClr val="AF1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1205" y="1189736"/>
            <a:ext cx="7501255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4820" marR="5080" indent="-452755">
              <a:lnSpc>
                <a:spcPct val="100400"/>
              </a:lnSpc>
              <a:spcBef>
                <a:spcPts val="95"/>
              </a:spcBef>
            </a:pPr>
            <a:r>
              <a:rPr sz="2450" spc="-204" dirty="0"/>
              <a:t>3</a:t>
            </a:r>
            <a:r>
              <a:rPr sz="2450" spc="-204"/>
              <a:t>.</a:t>
            </a:r>
            <a:r>
              <a:rPr sz="2450" spc="-190"/>
              <a:t> </a:t>
            </a:r>
            <a:r>
              <a:rPr lang="fr-FR" sz="2450" spc="30"/>
              <a:t>Việc thông qua các văn bản quốc gia để </a:t>
            </a:r>
            <a:r>
              <a:rPr lang="fr-FR" sz="2450" spc="30" smtClean="0"/>
              <a:t>quy định có hiệu lực: </a:t>
            </a:r>
            <a:r>
              <a:rPr lang="fr-FR" sz="2450" spc="30"/>
              <a:t>ví dụ của Pháp</a:t>
            </a:r>
            <a:endParaRPr sz="2450"/>
          </a:p>
        </p:txBody>
      </p:sp>
      <p:sp>
        <p:nvSpPr>
          <p:cNvPr id="8" name="object 8"/>
          <p:cNvSpPr txBox="1"/>
          <p:nvPr/>
        </p:nvSpPr>
        <p:spPr>
          <a:xfrm>
            <a:off x="839097" y="2594866"/>
            <a:ext cx="8235950" cy="3273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640080" indent="-300355">
              <a:lnSpc>
                <a:spcPct val="100000"/>
              </a:lnSpc>
              <a:spcBef>
                <a:spcPts val="100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fr-FR" sz="1750" spc="-75" smtClean="0">
                <a:solidFill>
                  <a:srgbClr val="FFFFFF"/>
                </a:solidFill>
                <a:latin typeface="Verdana"/>
                <a:cs typeface="Verdana"/>
              </a:rPr>
              <a:t> Luật của Pháp số 2016-1087 ngày 8 tháng 8 năm 2016 về phục hồi đa dạng sinh học, thiên nhiên và cảnh quan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fr-FR" sz="1750" spc="5" smtClean="0">
                <a:solidFill>
                  <a:srgbClr val="FFFFFF"/>
                </a:solidFill>
                <a:latin typeface="Verdana"/>
                <a:cs typeface="Verdana"/>
              </a:rPr>
              <a:t> Pháp: vừa là bên cung cấp, vừa là bên sử dụng nguồn gen</a:t>
            </a:r>
            <a:r>
              <a:rPr sz="1750" spc="-2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pc="-50" smtClean="0">
                <a:solidFill>
                  <a:srgbClr val="FFFFFF"/>
                </a:solidFill>
                <a:latin typeface="Verdana"/>
                <a:cs typeface="Verdana"/>
              </a:rPr>
              <a:t> Hai </a:t>
            </a:r>
            <a:r>
              <a:rPr lang="en-US" sz="1750" spc="-50" smtClean="0">
                <a:solidFill>
                  <a:srgbClr val="FFFFFF"/>
                </a:solidFill>
                <a:latin typeface="Verdana"/>
                <a:cs typeface="Verdana"/>
              </a:rPr>
              <a:t>thủ tục tiếp cận chính vừa được quy định </a:t>
            </a:r>
            <a:r>
              <a:rPr lang="vi-VN" sz="1750" spc="-50" smtClean="0">
                <a:solidFill>
                  <a:srgbClr val="FFFFFF"/>
                </a:solidFill>
                <a:latin typeface="Verdana"/>
                <a:cs typeface="Verdana"/>
              </a:rPr>
              <a:t>tại Pháp </a:t>
            </a:r>
            <a:r>
              <a:rPr sz="1750" spc="-310" smtClean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750">
              <a:latin typeface="Verdana"/>
              <a:cs typeface="Verdana"/>
            </a:endParaRPr>
          </a:p>
          <a:p>
            <a:pPr marL="662940" marR="130175" indent="-250190">
              <a:lnSpc>
                <a:spcPct val="101899"/>
              </a:lnSpc>
              <a:spcBef>
                <a:spcPts val="869"/>
              </a:spcBef>
            </a:pPr>
            <a:r>
              <a:rPr sz="1250" spc="-145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250" spc="-25">
                <a:solidFill>
                  <a:srgbClr val="8AD0D6"/>
                </a:solidFill>
                <a:latin typeface="Microsoft Sans Serif"/>
                <a:cs typeface="Microsoft Sans Serif"/>
              </a:rPr>
              <a:t> </a:t>
            </a:r>
            <a:r>
              <a:rPr lang="vi-VN" sz="1550" spc="25" smtClean="0">
                <a:solidFill>
                  <a:srgbClr val="FFFFFF"/>
                </a:solidFill>
                <a:latin typeface="Verdana"/>
                <a:cs typeface="Verdana"/>
              </a:rPr>
              <a:t>tuyên bố thực hiện các hoạt động nghiên cứu liên quan đến tiếp cận mà không có mục tiêu phát triển trực tiếp</a:t>
            </a:r>
            <a:endParaRPr sz="1550">
              <a:latin typeface="Verdana"/>
              <a:cs typeface="Verdana"/>
            </a:endParaRPr>
          </a:p>
          <a:p>
            <a:pPr marL="662940" marR="181610" indent="-250190">
              <a:lnSpc>
                <a:spcPct val="101600"/>
              </a:lnSpc>
              <a:spcBef>
                <a:spcPts val="885"/>
              </a:spcBef>
            </a:pPr>
            <a:r>
              <a:rPr sz="1250" spc="-145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250" spc="-20">
                <a:solidFill>
                  <a:srgbClr val="8AD0D6"/>
                </a:solidFill>
                <a:latin typeface="Microsoft Sans Serif"/>
                <a:cs typeface="Microsoft Sans Serif"/>
              </a:rPr>
              <a:t> </a:t>
            </a:r>
            <a:r>
              <a:rPr lang="en-US" sz="1550" spc="75" smtClean="0">
                <a:solidFill>
                  <a:srgbClr val="FFFFFF"/>
                </a:solidFill>
                <a:latin typeface="Verdana"/>
                <a:cs typeface="Verdana"/>
              </a:rPr>
              <a:t>Xin chấp thuận thông báo trước để </a:t>
            </a:r>
            <a:r>
              <a:rPr lang="vi-VN" sz="1550" spc="75" smtClean="0">
                <a:solidFill>
                  <a:srgbClr val="FFFFFF"/>
                </a:solidFill>
                <a:latin typeface="Verdana"/>
                <a:cs typeface="Verdana"/>
              </a:rPr>
              <a:t>xác lập điều kiện tiếp cận nguồn gen để tiến hành nghiên cứu với mục tiêu phát triển thương mại</a:t>
            </a:r>
            <a:r>
              <a:rPr sz="1550" spc="-13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9125" y="1270509"/>
            <a:ext cx="19875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-195" dirty="0">
                <a:latin typeface="Verdana"/>
                <a:cs typeface="Verdana"/>
              </a:rPr>
              <a:t>5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1143"/>
            <a:ext cx="10692765" cy="6014085"/>
            <a:chOff x="0" y="771143"/>
            <a:chExt cx="10692765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1297" y="2249931"/>
              <a:ext cx="2473451" cy="2463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1802" y="771143"/>
              <a:ext cx="1415796" cy="1007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5202" y="6111240"/>
              <a:ext cx="877824" cy="6736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56069" y="771143"/>
              <a:ext cx="600710" cy="1003300"/>
            </a:xfrm>
            <a:custGeom>
              <a:avLst/>
              <a:gdLst/>
              <a:ahLst/>
              <a:cxnLst/>
              <a:rect l="l" t="t" r="r" b="b"/>
              <a:pathLst>
                <a:path w="600709" h="1003300">
                  <a:moveTo>
                    <a:pt x="600455" y="1002791"/>
                  </a:moveTo>
                  <a:lnTo>
                    <a:pt x="600455" y="0"/>
                  </a:lnTo>
                  <a:lnTo>
                    <a:pt x="0" y="0"/>
                  </a:lnTo>
                  <a:lnTo>
                    <a:pt x="0" y="1002791"/>
                  </a:lnTo>
                  <a:lnTo>
                    <a:pt x="600455" y="1002791"/>
                  </a:lnTo>
                  <a:close/>
                </a:path>
              </a:pathLst>
            </a:custGeom>
            <a:solidFill>
              <a:srgbClr val="AF1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6405" y="1189736"/>
            <a:ext cx="7498080" cy="7675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5"/>
              </a:spcBef>
            </a:pPr>
            <a:r>
              <a:rPr sz="2450" spc="-204" dirty="0"/>
              <a:t>4</a:t>
            </a:r>
            <a:r>
              <a:rPr sz="2450" spc="-204"/>
              <a:t>.</a:t>
            </a:r>
            <a:r>
              <a:rPr sz="2450" spc="-195"/>
              <a:t> </a:t>
            </a:r>
            <a:r>
              <a:rPr lang="en-US" sz="2450" spc="-195" smtClean="0"/>
              <a:t>T</a:t>
            </a:r>
            <a:r>
              <a:rPr lang="fr-FR" sz="2450" spc="30" smtClean="0"/>
              <a:t>hông </a:t>
            </a:r>
            <a:r>
              <a:rPr lang="fr-FR" sz="2450" spc="30"/>
              <a:t>qua các văn bản khu vực để </a:t>
            </a:r>
            <a:r>
              <a:rPr lang="fr-FR" sz="2450" spc="30" smtClean="0"/>
              <a:t>quy định có hiệu lực : </a:t>
            </a:r>
            <a:r>
              <a:rPr lang="fr-FR" sz="2450" spc="30"/>
              <a:t>ví dụ về Liên minh châu Âu</a:t>
            </a:r>
            <a:endParaRPr sz="2450"/>
          </a:p>
        </p:txBody>
      </p:sp>
      <p:sp>
        <p:nvSpPr>
          <p:cNvPr id="8" name="object 8"/>
          <p:cNvSpPr txBox="1"/>
          <p:nvPr/>
        </p:nvSpPr>
        <p:spPr>
          <a:xfrm>
            <a:off x="741561" y="2594866"/>
            <a:ext cx="8748395" cy="2877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marR="15240" indent="-300355">
              <a:lnSpc>
                <a:spcPct val="100200"/>
              </a:lnSpc>
              <a:spcBef>
                <a:spcPts val="95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pc="-155" smtClean="0">
                <a:solidFill>
                  <a:srgbClr val="FFFFFF"/>
                </a:solidFill>
                <a:latin typeface="Verdana"/>
                <a:cs typeface="Verdana"/>
              </a:rPr>
              <a:t> Quy định của Châu Âu số 511/2014 ngày 16 tháng 4 năm 2014 về các biện pháp liên quan đến việc người </a:t>
            </a:r>
            <a:r>
              <a:rPr lang="en-US" sz="1750" spc="-155" smtClean="0">
                <a:solidFill>
                  <a:srgbClr val="FFFFFF"/>
                </a:solidFill>
                <a:latin typeface="Verdana"/>
                <a:cs typeface="Verdana"/>
              </a:rPr>
              <a:t>sử dụng</a:t>
            </a:r>
            <a:r>
              <a:rPr lang="vi-VN" sz="1750" spc="-155" smtClean="0">
                <a:solidFill>
                  <a:srgbClr val="FFFFFF"/>
                </a:solidFill>
                <a:latin typeface="Verdana"/>
                <a:cs typeface="Verdana"/>
              </a:rPr>
              <a:t> trong Liên minh tuân thủ Nghị định thư Nagoya về tiếp cận nguồn gen và chia sẻ công bằng, hợp lý </a:t>
            </a:r>
            <a:r>
              <a:rPr lang="en-US" sz="1750" spc="-155" smtClean="0">
                <a:solidFill>
                  <a:srgbClr val="FFFFFF"/>
                </a:solidFill>
                <a:latin typeface="Verdana"/>
                <a:cs typeface="Verdana"/>
              </a:rPr>
              <a:t>các </a:t>
            </a:r>
            <a:r>
              <a:rPr lang="vi-VN" sz="1750" spc="-155" smtClean="0">
                <a:solidFill>
                  <a:srgbClr val="FFFFFF"/>
                </a:solidFill>
                <a:latin typeface="Verdana"/>
                <a:cs typeface="Verdana"/>
              </a:rPr>
              <a:t>lợi ích phát sinh từ việc sử dụng </a:t>
            </a:r>
            <a:r>
              <a:rPr lang="en-US" sz="1750" spc="-155" smtClean="0">
                <a:solidFill>
                  <a:srgbClr val="FFFFFF"/>
                </a:solidFill>
                <a:latin typeface="Verdana"/>
                <a:cs typeface="Verdana"/>
              </a:rPr>
              <a:t>nguồn gen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312420" marR="890269" indent="-300355">
              <a:lnSpc>
                <a:spcPct val="100000"/>
              </a:lnSpc>
              <a:spcBef>
                <a:spcPts val="1315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pc="20" smtClean="0">
                <a:solidFill>
                  <a:srgbClr val="FFFFFF"/>
                </a:solidFill>
                <a:latin typeface="Verdana"/>
                <a:cs typeface="Verdana"/>
              </a:rPr>
              <a:t> Áp dụng trực tiếp Quy định châu Âu số 511/2014 cho tất cả các nước thành viên EU kể từ ngày 12 tháng 10 năm 2014</a:t>
            </a:r>
            <a:r>
              <a:rPr sz="1750" spc="-155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312420" marR="5080" indent="-300355">
              <a:lnSpc>
                <a:spcPct val="100000"/>
              </a:lnSpc>
              <a:spcBef>
                <a:spcPts val="1310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fr-FR" sz="1750" spc="-15" smtClean="0">
                <a:solidFill>
                  <a:srgbClr val="FFFFFF"/>
                </a:solidFill>
                <a:latin typeface="Verdana"/>
                <a:cs typeface="Verdana"/>
              </a:rPr>
              <a:t> Phần lớn các quốc gia thành viên không có khung pháp lý quốc gia để điều chỉnh việc tiếp cận đa dạng sinh học</a:t>
            </a:r>
            <a:r>
              <a:rPr sz="1750" spc="-55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9125" y="1270509"/>
            <a:ext cx="19875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-195" dirty="0">
                <a:latin typeface="Verdana"/>
                <a:cs typeface="Verdana"/>
              </a:rPr>
              <a:t>6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1143"/>
            <a:ext cx="10692765" cy="6014085"/>
            <a:chOff x="0" y="771143"/>
            <a:chExt cx="10692765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1297" y="2249931"/>
              <a:ext cx="2473451" cy="2463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1802" y="771143"/>
              <a:ext cx="1415796" cy="1007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5202" y="6111240"/>
              <a:ext cx="877824" cy="6736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56069" y="771143"/>
              <a:ext cx="600710" cy="1003300"/>
            </a:xfrm>
            <a:custGeom>
              <a:avLst/>
              <a:gdLst/>
              <a:ahLst/>
              <a:cxnLst/>
              <a:rect l="l" t="t" r="r" b="b"/>
              <a:pathLst>
                <a:path w="600709" h="1003300">
                  <a:moveTo>
                    <a:pt x="600455" y="1002791"/>
                  </a:moveTo>
                  <a:lnTo>
                    <a:pt x="600455" y="0"/>
                  </a:lnTo>
                  <a:lnTo>
                    <a:pt x="0" y="0"/>
                  </a:lnTo>
                  <a:lnTo>
                    <a:pt x="0" y="1002791"/>
                  </a:lnTo>
                  <a:lnTo>
                    <a:pt x="600455" y="1002791"/>
                  </a:lnTo>
                  <a:close/>
                </a:path>
              </a:pathLst>
            </a:custGeom>
            <a:solidFill>
              <a:srgbClr val="AF1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3169" y="2177594"/>
            <a:ext cx="8872220" cy="3166893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pc="-25" smtClean="0">
                <a:solidFill>
                  <a:srgbClr val="FFFFFF"/>
                </a:solidFill>
                <a:latin typeface="Verdana"/>
                <a:cs typeface="Verdana"/>
              </a:rPr>
              <a:t> Tích cực: mục tiêu đạo đức được </a:t>
            </a:r>
            <a:r>
              <a:rPr lang="en-US" sz="1750" spc="-25" smtClean="0">
                <a:solidFill>
                  <a:srgbClr val="FFFFFF"/>
                </a:solidFill>
                <a:latin typeface="Verdana"/>
                <a:cs typeface="Verdana"/>
              </a:rPr>
              <a:t>triển khai</a:t>
            </a: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mtClean="0">
                <a:solidFill>
                  <a:srgbClr val="FFFFFF"/>
                </a:solidFill>
                <a:latin typeface="Verdana"/>
                <a:cs typeface="Verdana"/>
              </a:rPr>
              <a:t>Tiêu cực: nghĩa vụ </a:t>
            </a:r>
            <a:r>
              <a:rPr lang="en-US" sz="1750" smtClean="0">
                <a:solidFill>
                  <a:srgbClr val="FFFFFF"/>
                </a:solidFill>
                <a:latin typeface="Verdana"/>
                <a:cs typeface="Verdana"/>
              </a:rPr>
              <a:t>cuả </a:t>
            </a:r>
            <a:r>
              <a:rPr lang="vi-VN" sz="1750" smtClean="0">
                <a:solidFill>
                  <a:srgbClr val="FFFFFF"/>
                </a:solidFill>
                <a:latin typeface="Verdana"/>
                <a:cs typeface="Verdana"/>
              </a:rPr>
              <a:t>doanh nghiệp rất nặng nề và không rõ ràng.</a:t>
            </a:r>
            <a:endParaRPr lang="en-US" sz="175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312420" algn="l"/>
              </a:tabLst>
            </a:pPr>
            <a:r>
              <a:rPr lang="vi-VN" sz="1750" smtClean="0">
                <a:solidFill>
                  <a:srgbClr val="FFFFFF"/>
                </a:solidFill>
                <a:latin typeface="Verdana"/>
                <a:cs typeface="Verdana"/>
              </a:rPr>
              <a:t>Sự không chắc chắn đáng kể đối với các công ty tư nhân: hậu quả bất lợi cho nghiên cứu và đầu tư</a:t>
            </a:r>
            <a:endParaRPr sz="2100">
              <a:latin typeface="Verdana"/>
              <a:cs typeface="Verdana"/>
            </a:endParaRPr>
          </a:p>
          <a:p>
            <a:pPr marL="52069" marR="5080">
              <a:lnSpc>
                <a:spcPct val="100000"/>
              </a:lnSpc>
              <a:spcBef>
                <a:spcPts val="1310"/>
              </a:spcBef>
            </a:pPr>
            <a:r>
              <a:rPr lang="vi-VN" sz="1750" spc="25" smtClean="0">
                <a:solidFill>
                  <a:srgbClr val="FFFFFF"/>
                </a:solidFill>
                <a:latin typeface="Verdana"/>
                <a:cs typeface="Verdana"/>
              </a:rPr>
              <a:t>Cơ chế pháp lý mới về đa dạng sinh học </a:t>
            </a:r>
            <a:r>
              <a:rPr lang="en-US" sz="1750" spc="25" smtClean="0">
                <a:solidFill>
                  <a:srgbClr val="FFFFFF"/>
                </a:solidFill>
                <a:latin typeface="Verdana"/>
                <a:cs typeface="Verdana"/>
              </a:rPr>
              <a:t>phức tạp và </a:t>
            </a:r>
            <a:r>
              <a:rPr lang="vi-VN" sz="1750" spc="25" smtClean="0">
                <a:solidFill>
                  <a:srgbClr val="FFFFFF"/>
                </a:solidFill>
                <a:latin typeface="Verdana"/>
                <a:cs typeface="Verdana"/>
              </a:rPr>
              <a:t>vẫn cần làm rõ nhiều điều</a:t>
            </a:r>
            <a:r>
              <a:rPr sz="1750" spc="-6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312420" marR="239395" indent="-300355">
              <a:lnSpc>
                <a:spcPct val="100299"/>
              </a:lnSpc>
              <a:spcBef>
                <a:spcPts val="1305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pc="-60" smtClean="0">
                <a:solidFill>
                  <a:srgbClr val="FFFFFF"/>
                </a:solidFill>
                <a:latin typeface="Verdana"/>
                <a:cs typeface="Verdana"/>
              </a:rPr>
              <a:t>Cần đạt được sự cân bằng: tránh </a:t>
            </a:r>
            <a:r>
              <a:rPr lang="en-US" sz="1750" spc="-60" smtClean="0">
                <a:solidFill>
                  <a:srgbClr val="FFFFFF"/>
                </a:solidFill>
                <a:latin typeface="Verdana"/>
                <a:cs typeface="Verdana"/>
              </a:rPr>
              <a:t>chiếm dụng </a:t>
            </a:r>
            <a:r>
              <a:rPr lang="vi-VN" sz="1750" spc="-60" smtClean="0">
                <a:solidFill>
                  <a:srgbClr val="FFFFFF"/>
                </a:solidFill>
                <a:latin typeface="Verdana"/>
                <a:cs typeface="Verdana"/>
              </a:rPr>
              <a:t>quá mức các nguồn gen và kiến ​​thức truyền thống liên quan mà không </a:t>
            </a:r>
            <a:r>
              <a:rPr lang="en-US" sz="1750" spc="-60" smtClean="0">
                <a:solidFill>
                  <a:srgbClr val="FFFFFF"/>
                </a:solidFill>
                <a:latin typeface="Verdana"/>
                <a:cs typeface="Verdana"/>
              </a:rPr>
              <a:t>cản trở </a:t>
            </a:r>
            <a:r>
              <a:rPr lang="vi-VN" sz="1750" spc="-60" smtClean="0">
                <a:solidFill>
                  <a:srgbClr val="FFFFFF"/>
                </a:solidFill>
                <a:latin typeface="Verdana"/>
                <a:cs typeface="Verdana"/>
              </a:rPr>
              <a:t>làm nản lòng nghiên cứu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3761" y="1118108"/>
            <a:ext cx="900938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fr-FR" sz="2800" spc="-150"/>
              <a:t>Kết quả: </a:t>
            </a:r>
            <a:r>
              <a:rPr lang="fr-FR" sz="2800" spc="-150" smtClean="0"/>
              <a:t>liệu chúng </a:t>
            </a:r>
            <a:r>
              <a:rPr lang="fr-FR" sz="2800" spc="-150"/>
              <a:t>ta đã thành công trong việc “áp dụng” </a:t>
            </a:r>
            <a:r>
              <a:rPr lang="fr-FR" sz="2800" spc="-150" smtClean="0"/>
              <a:t>quy định đạo </a:t>
            </a:r>
            <a:r>
              <a:rPr lang="fr-FR" sz="2800" spc="-150"/>
              <a:t>đức</a:t>
            </a:r>
            <a:r>
              <a:rPr sz="2800" spc="130" smtClean="0"/>
              <a:t>?</a:t>
            </a:r>
            <a:r>
              <a:rPr sz="2800" spc="-675" smtClean="0"/>
              <a:t> </a:t>
            </a:r>
            <a:r>
              <a:rPr sz="3675" spc="-292" baseline="-19274" dirty="0">
                <a:solidFill>
                  <a:srgbClr val="000000"/>
                </a:solidFill>
              </a:rPr>
              <a:t>7</a:t>
            </a:r>
            <a:endParaRPr sz="3675" baseline="-19274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1143"/>
            <a:ext cx="10692765" cy="6014085"/>
            <a:chOff x="0" y="771143"/>
            <a:chExt cx="10692765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1297" y="2249931"/>
              <a:ext cx="2473451" cy="2463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1802" y="771143"/>
              <a:ext cx="1415796" cy="1007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5202" y="6111240"/>
              <a:ext cx="877824" cy="6736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56069" y="771143"/>
              <a:ext cx="600710" cy="1003300"/>
            </a:xfrm>
            <a:custGeom>
              <a:avLst/>
              <a:gdLst/>
              <a:ahLst/>
              <a:cxnLst/>
              <a:rect l="l" t="t" r="r" b="b"/>
              <a:pathLst>
                <a:path w="600709" h="1003300">
                  <a:moveTo>
                    <a:pt x="600455" y="1002791"/>
                  </a:moveTo>
                  <a:lnTo>
                    <a:pt x="600455" y="0"/>
                  </a:lnTo>
                  <a:lnTo>
                    <a:pt x="0" y="0"/>
                  </a:lnTo>
                  <a:lnTo>
                    <a:pt x="0" y="1002791"/>
                  </a:lnTo>
                  <a:lnTo>
                    <a:pt x="600455" y="1002791"/>
                  </a:lnTo>
                  <a:close/>
                </a:path>
              </a:pathLst>
            </a:custGeom>
            <a:solidFill>
              <a:srgbClr val="AF1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6405" y="1189736"/>
            <a:ext cx="7917815" cy="11432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2450" spc="-204" dirty="0"/>
              <a:t>5</a:t>
            </a:r>
            <a:r>
              <a:rPr sz="2450" spc="-204"/>
              <a:t>.</a:t>
            </a:r>
            <a:r>
              <a:rPr sz="2450" spc="-195"/>
              <a:t> </a:t>
            </a:r>
            <a:r>
              <a:rPr lang="fr-FR" sz="2450" spc="-30"/>
              <a:t>Sự phát triển của các </a:t>
            </a:r>
            <a:r>
              <a:rPr lang="fr-FR" sz="2450" spc="-30" smtClean="0"/>
              <a:t>văn bản quy phạm có </a:t>
            </a:r>
            <a:r>
              <a:rPr lang="fr-FR" sz="2450" spc="-30"/>
              <a:t>giúp cho các tiêu chuẩn đạo đức </a:t>
            </a:r>
            <a:r>
              <a:rPr lang="fr-FR" sz="2450" spc="-30" smtClean="0"/>
              <a:t>được áp </a:t>
            </a:r>
            <a:r>
              <a:rPr lang="fr-FR" sz="2450" spc="-30"/>
              <a:t>dụng và hiệu quả không</a:t>
            </a:r>
            <a:r>
              <a:rPr sz="2450" spc="114" smtClean="0"/>
              <a:t>?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561" y="2482394"/>
            <a:ext cx="8930005" cy="314060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  <a:tabLst>
                <a:tab pos="312420" algn="l"/>
              </a:tabLst>
            </a:pPr>
            <a:r>
              <a:rPr sz="1400" spc="-170" dirty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sz="1400" spc="-17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pc="-25" smtClean="0">
                <a:solidFill>
                  <a:srgbClr val="FFFFFF"/>
                </a:solidFill>
                <a:latin typeface="Verdana"/>
                <a:cs typeface="Verdana"/>
              </a:rPr>
              <a:t> Tích cực: mục tiêu đạo đức được triển khai</a:t>
            </a:r>
            <a:endParaRPr lang="vi-VN" sz="175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312420" algn="l"/>
              </a:tabLst>
            </a:pPr>
            <a:r>
              <a:rPr lang="vi-VN" sz="1400" spc="-170" smtClean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lang="vi-VN" sz="1400" spc="-170" smtClean="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mtClean="0">
                <a:solidFill>
                  <a:srgbClr val="FFFFFF"/>
                </a:solidFill>
                <a:latin typeface="Verdana"/>
                <a:cs typeface="Verdana"/>
              </a:rPr>
              <a:t>Tiêu cực: nghĩa vụ cuả doanh nghiệp rất nặng nề và không rõ ràng.</a:t>
            </a: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312420" algn="l"/>
              </a:tabLst>
            </a:pPr>
            <a:r>
              <a:rPr lang="vi-VN" sz="1750" smtClean="0">
                <a:solidFill>
                  <a:srgbClr val="FFFFFF"/>
                </a:solidFill>
                <a:latin typeface="Verdana"/>
                <a:cs typeface="Verdana"/>
              </a:rPr>
              <a:t>Sự không chắc chắn đáng kể đối với các công ty tư nhân: hậu quả bất lợi cho nghiên cứu và đầu tư</a:t>
            </a:r>
            <a:endParaRPr lang="vi-VN" sz="2100" smtClean="0">
              <a:latin typeface="Verdana"/>
              <a:cs typeface="Verdana"/>
            </a:endParaRPr>
          </a:p>
          <a:p>
            <a:pPr marL="52069" marR="5080">
              <a:lnSpc>
                <a:spcPct val="100000"/>
              </a:lnSpc>
              <a:spcBef>
                <a:spcPts val="1310"/>
              </a:spcBef>
            </a:pPr>
            <a:r>
              <a:rPr lang="vi-VN" sz="1750" spc="25" smtClean="0">
                <a:solidFill>
                  <a:srgbClr val="FFFFFF"/>
                </a:solidFill>
                <a:latin typeface="Verdana"/>
                <a:cs typeface="Verdana"/>
              </a:rPr>
              <a:t>Cơ chế pháp lý mới về đa dạng sinh học phức tạp và vẫn cần làm rõ nhiều điều</a:t>
            </a:r>
            <a:r>
              <a:rPr lang="vi-VN" sz="1750" spc="-6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vi-VN" sz="175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lang="vi-VN" sz="2100" smtClean="0">
              <a:latin typeface="Verdana"/>
              <a:cs typeface="Verdana"/>
            </a:endParaRPr>
          </a:p>
          <a:p>
            <a:pPr marL="312420" marR="239395" indent="-300355">
              <a:lnSpc>
                <a:spcPct val="100299"/>
              </a:lnSpc>
              <a:spcBef>
                <a:spcPts val="1305"/>
              </a:spcBef>
              <a:tabLst>
                <a:tab pos="312420" algn="l"/>
              </a:tabLst>
            </a:pPr>
            <a:r>
              <a:rPr lang="vi-VN" sz="1400" spc="-170" smtClean="0">
                <a:solidFill>
                  <a:srgbClr val="8AD0D6"/>
                </a:solidFill>
                <a:latin typeface="Microsoft Sans Serif"/>
                <a:cs typeface="Microsoft Sans Serif"/>
              </a:rPr>
              <a:t>▶</a:t>
            </a:r>
            <a:r>
              <a:rPr lang="vi-VN" sz="1400" spc="-170" smtClean="0">
                <a:solidFill>
                  <a:srgbClr val="8AD0D6"/>
                </a:solidFill>
                <a:latin typeface="Times New Roman"/>
                <a:cs typeface="Times New Roman"/>
              </a:rPr>
              <a:t>	</a:t>
            </a:r>
            <a:r>
              <a:rPr lang="vi-VN" sz="1750" spc="-60" smtClean="0">
                <a:solidFill>
                  <a:srgbClr val="FFFFFF"/>
                </a:solidFill>
                <a:latin typeface="Verdana"/>
                <a:cs typeface="Verdana"/>
              </a:rPr>
              <a:t>Cần đạt được sự cân bằng: tránh chiếm dụng quá mức các nguồn gen và kiến ​​thức truyền thống liên quan mà không cản trở làm nản lòng nghiên cứu</a:t>
            </a:r>
            <a:endParaRPr lang="vi-VN" sz="17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9125" y="1270509"/>
            <a:ext cx="19875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-195" dirty="0">
                <a:latin typeface="Verdana"/>
                <a:cs typeface="Verdana"/>
              </a:rPr>
              <a:t>8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227438" y="2658874"/>
            <a:ext cx="6238522" cy="114069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35"/>
              </a:spcBef>
            </a:pPr>
            <a:r>
              <a:rPr lang="en-US" spc="300" smtClean="0"/>
              <a:t>Cảm ơn quý vị </a:t>
            </a:r>
            <a:br>
              <a:rPr lang="en-US" spc="300" smtClean="0"/>
            </a:br>
            <a:r>
              <a:rPr lang="en-US" spc="300" smtClean="0"/>
              <a:t>đã lắng nghe</a:t>
            </a:r>
            <a:r>
              <a:rPr spc="-350" smtClean="0"/>
              <a:t>!</a:t>
            </a:r>
            <a:endParaRPr spc="-350" dirty="0"/>
          </a:p>
        </p:txBody>
      </p:sp>
      <p:sp>
        <p:nvSpPr>
          <p:cNvPr id="3" name="object 3"/>
          <p:cNvSpPr txBox="1"/>
          <p:nvPr/>
        </p:nvSpPr>
        <p:spPr>
          <a:xfrm>
            <a:off x="2341767" y="4347467"/>
            <a:ext cx="6012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EBEBEB"/>
                </a:solidFill>
                <a:latin typeface="Verdana"/>
                <a:cs typeface="Verdana"/>
                <a:hlinkClick r:id="rId2"/>
              </a:rPr>
              <a:t>alexandra.mendoza-caminade@ut-capitole.fr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49125" y="1270509"/>
            <a:ext cx="19875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-195" dirty="0">
                <a:latin typeface="Verdana"/>
                <a:cs typeface="Verdana"/>
              </a:rPr>
              <a:t>9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BEBE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178</Words>
  <Application>Microsoft Office PowerPoint</Application>
  <PresentationFormat>Custom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Microsoft Sans Serif</vt:lpstr>
      <vt:lpstr>Times New Roman</vt:lpstr>
      <vt:lpstr>Verdana</vt:lpstr>
      <vt:lpstr>Office Theme</vt:lpstr>
      <vt:lpstr>PowerPoint Presentation</vt:lpstr>
      <vt:lpstr>Chúng ta nói về điều gì?</vt:lpstr>
      <vt:lpstr>1. Nhận thức về sự cần thiết của quy định tiếp cận nguồn gen đa dạng sinh học</vt:lpstr>
      <vt:lpstr>2. Sự xuất hiện của các quy định pháp lý về đa dạng sinh học</vt:lpstr>
      <vt:lpstr>3. Việc thông qua các văn bản quốc gia để quy định có hiệu lực: ví dụ của Pháp</vt:lpstr>
      <vt:lpstr>4. Thông qua các văn bản khu vực để quy định có hiệu lực : ví dụ về Liên minh châu Âu</vt:lpstr>
      <vt:lpstr>Kết quả: liệu chúng ta đã thành công trong việc “áp dụng” quy định đạo đức? 7</vt:lpstr>
      <vt:lpstr>5. Sự phát triển của các văn bản quy phạm có giúp cho các tiêu chuẩn đạo đức được áp dụng và hiệu quả không?</vt:lpstr>
      <vt:lpstr>Cảm ơn quý vị  đã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Caminade.pptx</dc:title>
  <dc:creator>amendoza</dc:creator>
  <cp:lastModifiedBy>Lan</cp:lastModifiedBy>
  <cp:revision>8</cp:revision>
  <dcterms:created xsi:type="dcterms:W3CDTF">2023-04-22T06:37:28Z</dcterms:created>
  <dcterms:modified xsi:type="dcterms:W3CDTF">2023-04-24T03:18:58Z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2023-04-17T00:00:00Z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2023-04-22T00:00:00Z</vt:filetime>
  </property>
</Properties>
</file>